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484" r:id="rId3"/>
    <p:sldId id="478" r:id="rId4"/>
    <p:sldId id="481" r:id="rId5"/>
    <p:sldId id="482" r:id="rId6"/>
    <p:sldId id="480" r:id="rId7"/>
    <p:sldId id="479" r:id="rId8"/>
    <p:sldId id="48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gam" initials="p" lastIdx="1" clrIdx="0">
    <p:extLst>
      <p:ext uri="{19B8F6BF-5375-455C-9EA6-DF929625EA0E}">
        <p15:presenceInfo xmlns:p15="http://schemas.microsoft.com/office/powerpoint/2012/main" userId="pauga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3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7" autoAdjust="0"/>
    <p:restoredTop sz="89733" autoAdjust="0"/>
  </p:normalViewPr>
  <p:slideViewPr>
    <p:cSldViewPr snapToGrid="0">
      <p:cViewPr varScale="1">
        <p:scale>
          <a:sx n="97" d="100"/>
          <a:sy n="97" d="100"/>
        </p:scale>
        <p:origin x="9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A07225-35B8-48F4-9A06-32F4044241F9}" type="datetimeFigureOut">
              <a:rPr lang="en-GB" smtClean="0"/>
              <a:t>06/09/2024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ECAE5B-C3FA-4289-AC5D-EF7FE07745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88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49013" y="1849120"/>
            <a:ext cx="11975254" cy="2676843"/>
          </a:xfrm>
          <a:solidFill>
            <a:srgbClr val="E47326"/>
          </a:solidFill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UNIT #</a:t>
            </a:r>
            <a:br>
              <a:rPr lang="es-ES" dirty="0"/>
            </a:br>
            <a:r>
              <a:rPr lang="es-ES" dirty="0" err="1"/>
              <a:t>Title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unit</a:t>
            </a:r>
            <a:endParaRPr lang="en-GB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49013" y="4902518"/>
            <a:ext cx="11975254" cy="550015"/>
          </a:xfrm>
        </p:spPr>
        <p:txBody>
          <a:bodyPr>
            <a:normAutofit/>
          </a:bodyPr>
          <a:lstStyle>
            <a:lvl1pPr marL="0" indent="0" algn="ctr">
              <a:buNone/>
              <a:defRPr sz="20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 err="1"/>
              <a:t>Name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professor</a:t>
            </a:r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solidFill>
                  <a:srgbClr val="E47326"/>
                </a:solidFill>
              </a:rPr>
              <a:t>International Master of Science in Fire Safety Engineering – Eulàlia Planas</a:t>
            </a:r>
          </a:p>
        </p:txBody>
      </p:sp>
      <p:sp>
        <p:nvSpPr>
          <p:cNvPr id="11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1147258" y="6505314"/>
            <a:ext cx="850232" cy="2244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E47326"/>
                </a:solidFill>
                <a:latin typeface="Lora" pitchFamily="2" charset="0"/>
              </a:defRPr>
            </a:lvl1pPr>
          </a:lstStyle>
          <a:p>
            <a:fld id="{2EE790B2-E7CD-4CE6-95E7-857C3E0FCB63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2" name="Grupo 5">
            <a:extLst>
              <a:ext uri="{FF2B5EF4-FFF2-40B4-BE49-F238E27FC236}">
                <a16:creationId xmlns:a16="http://schemas.microsoft.com/office/drawing/2014/main" id="{BA7E87D1-9B5D-4AAD-9DC1-53E8C3349E1F}"/>
              </a:ext>
            </a:extLst>
          </p:cNvPr>
          <p:cNvGrpSpPr/>
          <p:nvPr userDrawn="1"/>
        </p:nvGrpSpPr>
        <p:grpSpPr>
          <a:xfrm>
            <a:off x="85804" y="0"/>
            <a:ext cx="3726002" cy="1754326"/>
            <a:chOff x="85804" y="0"/>
            <a:chExt cx="3726002" cy="1754326"/>
          </a:xfrm>
        </p:grpSpPr>
        <p:sp>
          <p:nvSpPr>
            <p:cNvPr id="13" name="CuadroTexto 6">
              <a:extLst>
                <a:ext uri="{FF2B5EF4-FFF2-40B4-BE49-F238E27FC236}">
                  <a16:creationId xmlns:a16="http://schemas.microsoft.com/office/drawing/2014/main" id="{53CA2A12-CB9E-43A6-9062-76A76E2328D0}"/>
                </a:ext>
              </a:extLst>
            </p:cNvPr>
            <p:cNvSpPr txBox="1"/>
            <p:nvPr userDrawn="1"/>
          </p:nvSpPr>
          <p:spPr>
            <a:xfrm>
              <a:off x="1297388" y="0"/>
              <a:ext cx="251441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noProof="0" dirty="0">
                  <a:solidFill>
                    <a:srgbClr val="E47326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Python Introduction Course</a:t>
              </a:r>
            </a:p>
          </p:txBody>
        </p:sp>
        <p:pic>
          <p:nvPicPr>
            <p:cNvPr id="14" name="Imagen 4">
              <a:extLst>
                <a:ext uri="{FF2B5EF4-FFF2-40B4-BE49-F238E27FC236}">
                  <a16:creationId xmlns:a16="http://schemas.microsoft.com/office/drawing/2014/main" id="{2211F5C8-5E70-40BD-9487-663E94AF81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5804" y="261589"/>
              <a:ext cx="1274214" cy="13992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1518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solidFill>
                  <a:srgbClr val="E47326"/>
                </a:solidFill>
              </a:rPr>
              <a:t>International Master of Science in Fire Safety Engineering – Eulàlia Planas</a:t>
            </a:r>
          </a:p>
        </p:txBody>
      </p:sp>
      <p:grpSp>
        <p:nvGrpSpPr>
          <p:cNvPr id="8" name="Grupo 7"/>
          <p:cNvGrpSpPr/>
          <p:nvPr userDrawn="1"/>
        </p:nvGrpSpPr>
        <p:grpSpPr>
          <a:xfrm>
            <a:off x="182880" y="8984"/>
            <a:ext cx="1305034" cy="553998"/>
            <a:chOff x="331892" y="0"/>
            <a:chExt cx="1305034" cy="553998"/>
          </a:xfrm>
        </p:grpSpPr>
        <p:sp>
          <p:nvSpPr>
            <p:cNvPr id="9" name="CuadroTexto 8"/>
            <p:cNvSpPr txBox="1"/>
            <p:nvPr userDrawn="1"/>
          </p:nvSpPr>
          <p:spPr>
            <a:xfrm>
              <a:off x="629919" y="0"/>
              <a:ext cx="100700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Wildland Fire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Behavior and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Modelling</a:t>
              </a:r>
            </a:p>
          </p:txBody>
        </p:sp>
        <p:pic>
          <p:nvPicPr>
            <p:cNvPr id="10" name="Imagen 9"/>
            <p:cNvPicPr>
              <a:picLocks noChangeAspect="1"/>
            </p:cNvPicPr>
            <p:nvPr userDrawn="1"/>
          </p:nvPicPr>
          <p:blipFill rotWithShape="1">
            <a:blip r:embed="rId2"/>
            <a:srcRect l="39355" t="2178" r="211" b="8590"/>
            <a:stretch/>
          </p:blipFill>
          <p:spPr>
            <a:xfrm>
              <a:off x="331892" y="52049"/>
              <a:ext cx="345441" cy="449899"/>
            </a:xfrm>
            <a:prstGeom prst="rect">
              <a:avLst/>
            </a:prstGeom>
          </p:spPr>
        </p:pic>
      </p:grpSp>
      <p:sp>
        <p:nvSpPr>
          <p:cNvPr id="11" name="Marcador de título 1"/>
          <p:cNvSpPr txBox="1">
            <a:spLocks/>
          </p:cNvSpPr>
          <p:nvPr userDrawn="1"/>
        </p:nvSpPr>
        <p:spPr>
          <a:xfrm>
            <a:off x="2451947" y="8772"/>
            <a:ext cx="9545543" cy="55421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GB" sz="1400" b="1" noProof="0" dirty="0">
                <a:solidFill>
                  <a:srgbClr val="E47326"/>
                </a:solidFill>
              </a:rPr>
              <a:t>UNIT #</a:t>
            </a:r>
          </a:p>
          <a:p>
            <a:pPr algn="r">
              <a:lnSpc>
                <a:spcPct val="120000"/>
              </a:lnSpc>
            </a:pPr>
            <a:r>
              <a:rPr lang="en-GB" sz="1400" b="0" noProof="0" dirty="0">
                <a:solidFill>
                  <a:srgbClr val="E47326"/>
                </a:solidFill>
              </a:rPr>
              <a:t>Unit title</a:t>
            </a:r>
          </a:p>
        </p:txBody>
      </p:sp>
    </p:spTree>
    <p:extLst>
      <p:ext uri="{BB962C8B-B14F-4D97-AF65-F5344CB8AC3E}">
        <p14:creationId xmlns:p14="http://schemas.microsoft.com/office/powerpoint/2010/main" val="304754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792479"/>
            <a:ext cx="2628900" cy="538448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792479"/>
            <a:ext cx="7734300" cy="5384484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solidFill>
                  <a:srgbClr val="E47326"/>
                </a:solidFill>
              </a:rPr>
              <a:t>International Master of Science in Fire Safety Engineering – Eulàlia Planas</a:t>
            </a:r>
          </a:p>
        </p:txBody>
      </p:sp>
      <p:grpSp>
        <p:nvGrpSpPr>
          <p:cNvPr id="8" name="Grupo 7"/>
          <p:cNvGrpSpPr/>
          <p:nvPr userDrawn="1"/>
        </p:nvGrpSpPr>
        <p:grpSpPr>
          <a:xfrm>
            <a:off x="182880" y="8984"/>
            <a:ext cx="1305034" cy="553998"/>
            <a:chOff x="331892" y="0"/>
            <a:chExt cx="1305034" cy="553998"/>
          </a:xfrm>
        </p:grpSpPr>
        <p:sp>
          <p:nvSpPr>
            <p:cNvPr id="9" name="CuadroTexto 8"/>
            <p:cNvSpPr txBox="1"/>
            <p:nvPr userDrawn="1"/>
          </p:nvSpPr>
          <p:spPr>
            <a:xfrm>
              <a:off x="629919" y="0"/>
              <a:ext cx="100700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Wildland Fire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Behavior and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Modelling</a:t>
              </a:r>
            </a:p>
          </p:txBody>
        </p:sp>
        <p:pic>
          <p:nvPicPr>
            <p:cNvPr id="10" name="Imagen 9"/>
            <p:cNvPicPr>
              <a:picLocks noChangeAspect="1"/>
            </p:cNvPicPr>
            <p:nvPr userDrawn="1"/>
          </p:nvPicPr>
          <p:blipFill rotWithShape="1">
            <a:blip r:embed="rId2"/>
            <a:srcRect l="39355" t="2178" r="211" b="8590"/>
            <a:stretch/>
          </p:blipFill>
          <p:spPr>
            <a:xfrm>
              <a:off x="331892" y="52049"/>
              <a:ext cx="345441" cy="449899"/>
            </a:xfrm>
            <a:prstGeom prst="rect">
              <a:avLst/>
            </a:prstGeom>
          </p:spPr>
        </p:pic>
      </p:grpSp>
      <p:sp>
        <p:nvSpPr>
          <p:cNvPr id="11" name="Marcador de título 1"/>
          <p:cNvSpPr txBox="1">
            <a:spLocks/>
          </p:cNvSpPr>
          <p:nvPr userDrawn="1"/>
        </p:nvSpPr>
        <p:spPr>
          <a:xfrm>
            <a:off x="2451947" y="8772"/>
            <a:ext cx="9545543" cy="55421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GB" sz="1400" b="1" noProof="0" dirty="0">
                <a:solidFill>
                  <a:srgbClr val="E47326"/>
                </a:solidFill>
              </a:rPr>
              <a:t>UNIT #</a:t>
            </a:r>
          </a:p>
          <a:p>
            <a:pPr algn="r">
              <a:lnSpc>
                <a:spcPct val="120000"/>
              </a:lnSpc>
            </a:pPr>
            <a:r>
              <a:rPr lang="en-GB" sz="1400" b="0" noProof="0" dirty="0">
                <a:solidFill>
                  <a:srgbClr val="E47326"/>
                </a:solidFill>
              </a:rPr>
              <a:t>Unit title</a:t>
            </a:r>
          </a:p>
        </p:txBody>
      </p:sp>
    </p:spTree>
    <p:extLst>
      <p:ext uri="{BB962C8B-B14F-4D97-AF65-F5344CB8AC3E}">
        <p14:creationId xmlns:p14="http://schemas.microsoft.com/office/powerpoint/2010/main" val="15496143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7713F-5ACE-403D-B5A2-EC7F87A62C99}" type="datetime1">
              <a:rPr lang="en-US" smtClean="0"/>
              <a:pPr/>
              <a:t>9/6/2024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0" y="152400"/>
            <a:ext cx="10871200" cy="838200"/>
          </a:xfrm>
        </p:spPr>
        <p:txBody>
          <a:bodyPr/>
          <a:lstStyle>
            <a:lvl1pPr algn="l">
              <a:defRPr>
                <a:solidFill>
                  <a:srgbClr val="0066FF"/>
                </a:solidFill>
              </a:defRPr>
            </a:lvl1pPr>
          </a:lstStyle>
          <a:p>
            <a:r>
              <a:rPr lang="en-US" dirty="0"/>
              <a:t>Click to edit Slide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04800" y="1295400"/>
            <a:ext cx="11582400" cy="4876800"/>
          </a:xfrm>
        </p:spPr>
        <p:txBody>
          <a:bodyPr/>
          <a:lstStyle>
            <a:lvl1pPr>
              <a:buClr>
                <a:srgbClr val="FF0000"/>
              </a:buClr>
              <a:buFont typeface="Wingdings" pitchFamily="2" charset="2"/>
              <a:buChar char="§"/>
              <a:defRPr/>
            </a:lvl1pPr>
            <a:lvl2pPr>
              <a:buClr>
                <a:srgbClr val="FF0000"/>
              </a:buClr>
              <a:buFont typeface="Courier New" pitchFamily="49" charset="0"/>
              <a:buChar char="o"/>
              <a:defRPr/>
            </a:lvl2pPr>
            <a:lvl3pPr>
              <a:buClr>
                <a:srgbClr val="FF0000"/>
              </a:buClr>
              <a:buFont typeface="Courier New" pitchFamily="49" charset="0"/>
              <a:buChar char="o"/>
              <a:defRPr/>
            </a:lvl3pPr>
            <a:lvl4pPr>
              <a:buClr>
                <a:srgbClr val="FF0000"/>
              </a:buClr>
              <a:buFont typeface="Courier New" pitchFamily="49" charset="0"/>
              <a:buChar char="o"/>
              <a:defRPr/>
            </a:lvl4pPr>
            <a:lvl5pPr>
              <a:buClr>
                <a:srgbClr val="FF0000"/>
              </a:buClr>
              <a:buFont typeface="Courier New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06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52400"/>
            <a:ext cx="10871200" cy="838200"/>
          </a:xfrm>
        </p:spPr>
        <p:txBody>
          <a:bodyPr/>
          <a:lstStyle>
            <a:lvl1pPr>
              <a:defRPr>
                <a:solidFill>
                  <a:srgbClr val="0066FF"/>
                </a:solidFill>
              </a:defRPr>
            </a:lvl1pPr>
          </a:lstStyle>
          <a:p>
            <a:r>
              <a:rPr lang="en-US" dirty="0"/>
              <a:t>Click to edit Slide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24623-02CE-4494-AC4B-D14E13FD5299}" type="datetime1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1888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7713F-5ACE-403D-B5A2-EC7F87A62C99}" type="datetime1">
              <a:rPr lang="en-US" smtClean="0"/>
              <a:pPr/>
              <a:t>9/6/2024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0" y="152400"/>
            <a:ext cx="10871200" cy="838200"/>
          </a:xfrm>
        </p:spPr>
        <p:txBody>
          <a:bodyPr/>
          <a:lstStyle>
            <a:lvl1pPr>
              <a:defRPr>
                <a:solidFill>
                  <a:srgbClr val="0066FF"/>
                </a:solidFill>
              </a:defRPr>
            </a:lvl1pPr>
          </a:lstStyle>
          <a:p>
            <a:r>
              <a:rPr lang="en-US" dirty="0"/>
              <a:t>Click to edit Slide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032000" y="1295400"/>
            <a:ext cx="7924800" cy="36576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51476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82880" y="562983"/>
            <a:ext cx="11814610" cy="371738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s-ES" dirty="0"/>
              <a:t>CONTENT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2880" y="1090508"/>
            <a:ext cx="11814610" cy="520192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 dirty="0" err="1"/>
              <a:t>Editar</a:t>
            </a:r>
            <a:r>
              <a:rPr lang="en-GB" noProof="0" dirty="0"/>
              <a:t> el </a:t>
            </a:r>
            <a:r>
              <a:rPr lang="en-GB" noProof="0" dirty="0" err="1"/>
              <a:t>estilo</a:t>
            </a:r>
            <a:r>
              <a:rPr lang="en-GB" noProof="0" dirty="0"/>
              <a:t> de </a:t>
            </a:r>
            <a:r>
              <a:rPr lang="en-GB" noProof="0" dirty="0" err="1"/>
              <a:t>texto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  <a:p>
            <a:pPr lvl="1"/>
            <a:r>
              <a:rPr lang="en-GB" noProof="0" dirty="0"/>
              <a:t>Segundo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2"/>
            <a:r>
              <a:rPr lang="en-GB" noProof="0" dirty="0" err="1"/>
              <a:t>Tercer</a:t>
            </a:r>
            <a:r>
              <a:rPr lang="en-GB" noProof="0" dirty="0"/>
              <a:t>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3"/>
            <a:r>
              <a:rPr lang="en-GB" noProof="0" dirty="0"/>
              <a:t>Cuarto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nivel</a:t>
            </a:r>
            <a:endParaRPr lang="en-GB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‹#›</a:t>
            </a:fld>
            <a:endParaRPr lang="en-GB"/>
          </a:p>
        </p:txBody>
      </p:sp>
      <p:sp>
        <p:nvSpPr>
          <p:cNvPr id="8" name="Marcador de título 1"/>
          <p:cNvSpPr txBox="1">
            <a:spLocks/>
          </p:cNvSpPr>
          <p:nvPr userDrawn="1"/>
        </p:nvSpPr>
        <p:spPr>
          <a:xfrm>
            <a:off x="2451947" y="8772"/>
            <a:ext cx="9545543" cy="554210"/>
          </a:xfrm>
          <a:prstGeom prst="rect">
            <a:avLst/>
          </a:prstGeom>
          <a:solidFill>
            <a:srgbClr val="E47326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GB" sz="1400" b="1" noProof="0" dirty="0">
                <a:solidFill>
                  <a:schemeClr val="bg1"/>
                </a:solidFill>
              </a:rPr>
              <a:t>UNIT 5</a:t>
            </a:r>
          </a:p>
          <a:p>
            <a:pPr algn="r">
              <a:lnSpc>
                <a:spcPct val="120000"/>
              </a:lnSpc>
            </a:pPr>
            <a:r>
              <a:rPr lang="en-GB" sz="1400" b="0" noProof="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1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solidFill>
                  <a:srgbClr val="E47326"/>
                </a:solidFill>
              </a:rPr>
              <a:t>International Master of Science in Fire Safety Engineering – Ronan Paugam</a:t>
            </a:r>
          </a:p>
        </p:txBody>
      </p:sp>
      <p:cxnSp>
        <p:nvCxnSpPr>
          <p:cNvPr id="15" name="Conector recto 14"/>
          <p:cNvCxnSpPr/>
          <p:nvPr userDrawn="1"/>
        </p:nvCxnSpPr>
        <p:spPr>
          <a:xfrm>
            <a:off x="182880" y="955042"/>
            <a:ext cx="1181461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Imagen 3">
            <a:extLst>
              <a:ext uri="{FF2B5EF4-FFF2-40B4-BE49-F238E27FC236}">
                <a16:creationId xmlns:a16="http://schemas.microsoft.com/office/drawing/2014/main" id="{8B9F7D2B-3564-4289-B4A0-6F7457FB7E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880" y="-20856"/>
            <a:ext cx="1257172" cy="64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14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487913" y="3914987"/>
            <a:ext cx="10504919" cy="2185035"/>
          </a:xfrm>
          <a:solidFill>
            <a:srgbClr val="E47326"/>
          </a:solidFill>
        </p:spPr>
        <p:txBody>
          <a:bodyPr anchor="ctr"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 dirty="0"/>
              <a:t>Title of the section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solidFill>
                  <a:srgbClr val="E47326"/>
                </a:solidFill>
              </a:rPr>
              <a:t>International Master of Science in Fire Safety Engineering – Eulàlia Planas</a:t>
            </a:r>
          </a:p>
        </p:txBody>
      </p:sp>
      <p:sp>
        <p:nvSpPr>
          <p:cNvPr id="11" name="Marcador de título 1"/>
          <p:cNvSpPr txBox="1">
            <a:spLocks/>
          </p:cNvSpPr>
          <p:nvPr userDrawn="1"/>
        </p:nvSpPr>
        <p:spPr>
          <a:xfrm>
            <a:off x="2451947" y="8772"/>
            <a:ext cx="9545543" cy="554210"/>
          </a:xfrm>
          <a:prstGeom prst="rect">
            <a:avLst/>
          </a:prstGeom>
          <a:solidFill>
            <a:srgbClr val="E47326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GB" sz="1400" b="1" noProof="0" dirty="0">
                <a:solidFill>
                  <a:schemeClr val="bg1"/>
                </a:solidFill>
              </a:rPr>
              <a:t>UNIT 5</a:t>
            </a:r>
          </a:p>
          <a:p>
            <a:pPr algn="r">
              <a:lnSpc>
                <a:spcPct val="120000"/>
              </a:lnSpc>
            </a:pPr>
            <a:r>
              <a:rPr lang="en-GB" sz="1400" b="0" noProof="0" dirty="0">
                <a:solidFill>
                  <a:schemeClr val="bg1"/>
                </a:solidFill>
              </a:rPr>
              <a:t>Introduction</a:t>
            </a:r>
          </a:p>
        </p:txBody>
      </p:sp>
      <p:pic>
        <p:nvPicPr>
          <p:cNvPr id="13" name="Imagen 3">
            <a:extLst>
              <a:ext uri="{FF2B5EF4-FFF2-40B4-BE49-F238E27FC236}">
                <a16:creationId xmlns:a16="http://schemas.microsoft.com/office/drawing/2014/main" id="{CFB68F02-8993-4591-B2B5-F1DFC7D237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880" y="-20856"/>
            <a:ext cx="1257172" cy="64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36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82880" y="562982"/>
            <a:ext cx="11814610" cy="405605"/>
          </a:xfrm>
          <a:solidFill>
            <a:srgbClr val="E47326"/>
          </a:solidFill>
        </p:spPr>
        <p:txBody>
          <a:bodyPr>
            <a:noAutofit/>
          </a:bodyPr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Section name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solidFill>
                  <a:srgbClr val="E47326"/>
                </a:solidFill>
              </a:rPr>
              <a:t>International Master of Science in Fire Safety Engineering – Eulàlia Planas</a:t>
            </a:r>
          </a:p>
        </p:txBody>
      </p:sp>
      <p:sp>
        <p:nvSpPr>
          <p:cNvPr id="11" name="Marcador de título 1"/>
          <p:cNvSpPr txBox="1">
            <a:spLocks/>
          </p:cNvSpPr>
          <p:nvPr userDrawn="1"/>
        </p:nvSpPr>
        <p:spPr>
          <a:xfrm>
            <a:off x="2451947" y="8772"/>
            <a:ext cx="9545543" cy="55421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GB" sz="1400" b="1" noProof="0" dirty="0">
                <a:solidFill>
                  <a:srgbClr val="E47326"/>
                </a:solidFill>
              </a:rPr>
              <a:t>UNIT 5</a:t>
            </a:r>
          </a:p>
          <a:p>
            <a:pPr algn="r">
              <a:lnSpc>
                <a:spcPct val="120000"/>
              </a:lnSpc>
            </a:pPr>
            <a:r>
              <a:rPr lang="en-GB" sz="1400" b="0" noProof="0" dirty="0">
                <a:solidFill>
                  <a:srgbClr val="E47326"/>
                </a:solidFill>
              </a:rPr>
              <a:t>Wildfire Behaviour Modelling</a:t>
            </a:r>
          </a:p>
        </p:txBody>
      </p:sp>
      <p:pic>
        <p:nvPicPr>
          <p:cNvPr id="10" name="Imagen 3">
            <a:extLst>
              <a:ext uri="{FF2B5EF4-FFF2-40B4-BE49-F238E27FC236}">
                <a16:creationId xmlns:a16="http://schemas.microsoft.com/office/drawing/2014/main" id="{5E30A658-1E89-4EFA-A31A-B1B24C18F6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880" y="-20856"/>
            <a:ext cx="1257172" cy="64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293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82880" y="562982"/>
            <a:ext cx="11814610" cy="40560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GB" noProof="0" dirty="0"/>
              <a:t>Section name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201507" y="1155675"/>
            <a:ext cx="5542280" cy="4944033"/>
          </a:xfrm>
        </p:spPr>
        <p:txBody>
          <a:bodyPr/>
          <a:lstStyle/>
          <a:p>
            <a:pPr lvl="0"/>
            <a:r>
              <a:rPr lang="en-GB" noProof="0" dirty="0" err="1"/>
              <a:t>Editar</a:t>
            </a:r>
            <a:r>
              <a:rPr lang="en-GB" noProof="0" dirty="0"/>
              <a:t> el </a:t>
            </a:r>
            <a:r>
              <a:rPr lang="en-GB" noProof="0" dirty="0" err="1"/>
              <a:t>estilo</a:t>
            </a:r>
            <a:r>
              <a:rPr lang="en-GB" noProof="0" dirty="0"/>
              <a:t> de </a:t>
            </a:r>
            <a:r>
              <a:rPr lang="en-GB" noProof="0" dirty="0" err="1"/>
              <a:t>texto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  <a:p>
            <a:pPr lvl="1"/>
            <a:r>
              <a:rPr lang="en-GB" noProof="0" dirty="0"/>
              <a:t>Segundo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2"/>
            <a:r>
              <a:rPr lang="en-GB" noProof="0" dirty="0" err="1"/>
              <a:t>Tercer</a:t>
            </a:r>
            <a:r>
              <a:rPr lang="en-GB" noProof="0" dirty="0"/>
              <a:t>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3"/>
            <a:r>
              <a:rPr lang="en-GB" noProof="0" dirty="0"/>
              <a:t>Cuarto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nivel</a:t>
            </a:r>
            <a:endParaRPr lang="en-GB" noProof="0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000" y="1155675"/>
            <a:ext cx="5901490" cy="4944033"/>
          </a:xfrm>
        </p:spPr>
        <p:txBody>
          <a:bodyPr/>
          <a:lstStyle/>
          <a:p>
            <a:pPr lvl="0"/>
            <a:r>
              <a:rPr lang="en-GB" noProof="0" dirty="0" err="1"/>
              <a:t>Editar</a:t>
            </a:r>
            <a:r>
              <a:rPr lang="en-GB" noProof="0" dirty="0"/>
              <a:t> el </a:t>
            </a:r>
            <a:r>
              <a:rPr lang="en-GB" noProof="0" dirty="0" err="1"/>
              <a:t>estilo</a:t>
            </a:r>
            <a:r>
              <a:rPr lang="en-GB" noProof="0" dirty="0"/>
              <a:t> de </a:t>
            </a:r>
            <a:r>
              <a:rPr lang="en-GB" noProof="0" dirty="0" err="1"/>
              <a:t>texto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  <a:p>
            <a:pPr lvl="1"/>
            <a:r>
              <a:rPr lang="en-GB" noProof="0" dirty="0"/>
              <a:t>Segundo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2"/>
            <a:r>
              <a:rPr lang="en-GB" noProof="0" dirty="0" err="1"/>
              <a:t>Tercer</a:t>
            </a:r>
            <a:r>
              <a:rPr lang="en-GB" noProof="0" dirty="0"/>
              <a:t>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3"/>
            <a:r>
              <a:rPr lang="en-GB" noProof="0" dirty="0"/>
              <a:t>Cuarto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nivel</a:t>
            </a:r>
            <a:endParaRPr lang="en-GB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solidFill>
                  <a:srgbClr val="E47326"/>
                </a:solidFill>
              </a:rPr>
              <a:t>International Master of Science in Fire Safety Engineering – Eulàlia Planas</a:t>
            </a:r>
          </a:p>
        </p:txBody>
      </p:sp>
      <p:sp>
        <p:nvSpPr>
          <p:cNvPr id="13" name="Marcador de título 1"/>
          <p:cNvSpPr txBox="1">
            <a:spLocks/>
          </p:cNvSpPr>
          <p:nvPr userDrawn="1"/>
        </p:nvSpPr>
        <p:spPr>
          <a:xfrm>
            <a:off x="2451947" y="8772"/>
            <a:ext cx="9545543" cy="55421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GB" sz="1400" b="1" noProof="0" dirty="0">
                <a:solidFill>
                  <a:srgbClr val="E47326"/>
                </a:solidFill>
              </a:rPr>
              <a:t>UNIT #</a:t>
            </a:r>
          </a:p>
          <a:p>
            <a:pPr algn="r">
              <a:lnSpc>
                <a:spcPct val="120000"/>
              </a:lnSpc>
            </a:pPr>
            <a:r>
              <a:rPr lang="en-GB" sz="1400" b="0" noProof="0" dirty="0">
                <a:solidFill>
                  <a:srgbClr val="E47326"/>
                </a:solidFill>
              </a:rPr>
              <a:t>Unit title</a:t>
            </a:r>
          </a:p>
        </p:txBody>
      </p:sp>
      <p:pic>
        <p:nvPicPr>
          <p:cNvPr id="14" name="Imagen 3">
            <a:extLst>
              <a:ext uri="{FF2B5EF4-FFF2-40B4-BE49-F238E27FC236}">
                <a16:creationId xmlns:a16="http://schemas.microsoft.com/office/drawing/2014/main" id="{9340371C-D8AA-4CCE-B35C-2724674D38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880" y="-20856"/>
            <a:ext cx="1257172" cy="64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62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82880" y="562982"/>
            <a:ext cx="11814610" cy="473338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n-GB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82880" y="1234123"/>
            <a:ext cx="558122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 err="1"/>
              <a:t>Editar</a:t>
            </a:r>
            <a:r>
              <a:rPr lang="en-GB" noProof="0" dirty="0"/>
              <a:t> el </a:t>
            </a:r>
            <a:r>
              <a:rPr lang="en-GB" noProof="0" dirty="0" err="1"/>
              <a:t>estilo</a:t>
            </a:r>
            <a:r>
              <a:rPr lang="en-GB" noProof="0" dirty="0"/>
              <a:t> de </a:t>
            </a:r>
            <a:r>
              <a:rPr lang="en-GB" noProof="0" dirty="0" err="1"/>
              <a:t>texto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82880" y="2058035"/>
            <a:ext cx="5581227" cy="368458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 dirty="0" err="1"/>
              <a:t>Editar</a:t>
            </a:r>
            <a:r>
              <a:rPr lang="en-GB" noProof="0" dirty="0"/>
              <a:t> el </a:t>
            </a:r>
            <a:r>
              <a:rPr lang="en-GB" noProof="0" dirty="0" err="1"/>
              <a:t>estilo</a:t>
            </a:r>
            <a:r>
              <a:rPr lang="en-GB" noProof="0" dirty="0"/>
              <a:t> de </a:t>
            </a:r>
            <a:r>
              <a:rPr lang="en-GB" noProof="0" dirty="0" err="1"/>
              <a:t>texto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  <a:p>
            <a:pPr lvl="1"/>
            <a:r>
              <a:rPr lang="en-GB" noProof="0" dirty="0"/>
              <a:t>Segundo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2"/>
            <a:r>
              <a:rPr lang="en-GB" noProof="0" dirty="0" err="1"/>
              <a:t>Tercer</a:t>
            </a:r>
            <a:r>
              <a:rPr lang="en-GB" noProof="0" dirty="0"/>
              <a:t>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3"/>
            <a:r>
              <a:rPr lang="en-GB" noProof="0" dirty="0"/>
              <a:t>Cuarto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nivel</a:t>
            </a:r>
            <a:endParaRPr lang="en-GB" noProof="0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68533" y="1234123"/>
            <a:ext cx="552895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 err="1"/>
              <a:t>Editar</a:t>
            </a:r>
            <a:r>
              <a:rPr lang="en-GB" noProof="0" dirty="0"/>
              <a:t> el </a:t>
            </a:r>
            <a:r>
              <a:rPr lang="en-GB" noProof="0" dirty="0" err="1"/>
              <a:t>estilo</a:t>
            </a:r>
            <a:r>
              <a:rPr lang="en-GB" noProof="0" dirty="0"/>
              <a:t> de </a:t>
            </a:r>
            <a:r>
              <a:rPr lang="en-GB" noProof="0" dirty="0" err="1"/>
              <a:t>texto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468533" y="2058035"/>
            <a:ext cx="5528957" cy="368458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 dirty="0" err="1"/>
              <a:t>Editar</a:t>
            </a:r>
            <a:r>
              <a:rPr lang="en-GB" noProof="0" dirty="0"/>
              <a:t> el </a:t>
            </a:r>
            <a:r>
              <a:rPr lang="en-GB" noProof="0" dirty="0" err="1"/>
              <a:t>estilo</a:t>
            </a:r>
            <a:r>
              <a:rPr lang="en-GB" noProof="0" dirty="0"/>
              <a:t> de </a:t>
            </a:r>
            <a:r>
              <a:rPr lang="en-GB" noProof="0" dirty="0" err="1"/>
              <a:t>texto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  <a:p>
            <a:pPr lvl="1"/>
            <a:r>
              <a:rPr lang="en-GB" noProof="0" dirty="0"/>
              <a:t>Segundo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2"/>
            <a:r>
              <a:rPr lang="en-GB" noProof="0" dirty="0" err="1"/>
              <a:t>Tercer</a:t>
            </a:r>
            <a:r>
              <a:rPr lang="en-GB" noProof="0" dirty="0"/>
              <a:t>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3"/>
            <a:r>
              <a:rPr lang="en-GB" noProof="0" dirty="0"/>
              <a:t>Cuarto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nivel</a:t>
            </a:r>
            <a:endParaRPr lang="en-GB" noProof="0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/>
          <p:cNvSpPr>
            <a:spLocks noGrp="1"/>
          </p:cNvSpPr>
          <p:nvPr>
            <p:ph type="ftr" sz="quarter" idx="1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solidFill>
                  <a:srgbClr val="E47326"/>
                </a:solidFill>
              </a:rPr>
              <a:t>International Master of Science in Fire Safety Engineering – Eulàlia Planas</a:t>
            </a:r>
          </a:p>
        </p:txBody>
      </p:sp>
      <p:sp>
        <p:nvSpPr>
          <p:cNvPr id="14" name="Marcador de título 1"/>
          <p:cNvSpPr txBox="1">
            <a:spLocks/>
          </p:cNvSpPr>
          <p:nvPr userDrawn="1"/>
        </p:nvSpPr>
        <p:spPr>
          <a:xfrm>
            <a:off x="2451947" y="8772"/>
            <a:ext cx="9545543" cy="55421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GB" sz="1400" b="1" noProof="0" dirty="0">
                <a:solidFill>
                  <a:srgbClr val="E47326"/>
                </a:solidFill>
              </a:rPr>
              <a:t>UNIT #</a:t>
            </a:r>
          </a:p>
          <a:p>
            <a:pPr algn="r">
              <a:lnSpc>
                <a:spcPct val="120000"/>
              </a:lnSpc>
            </a:pPr>
            <a:r>
              <a:rPr lang="en-GB" sz="1400" b="0" noProof="0" dirty="0">
                <a:solidFill>
                  <a:srgbClr val="E47326"/>
                </a:solidFill>
              </a:rPr>
              <a:t>Unit title</a:t>
            </a:r>
          </a:p>
        </p:txBody>
      </p:sp>
      <p:pic>
        <p:nvPicPr>
          <p:cNvPr id="15" name="Imagen 3">
            <a:extLst>
              <a:ext uri="{FF2B5EF4-FFF2-40B4-BE49-F238E27FC236}">
                <a16:creationId xmlns:a16="http://schemas.microsoft.com/office/drawing/2014/main" id="{F4395193-9B51-4101-ABEF-91D7470A03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880" y="-20856"/>
            <a:ext cx="1257172" cy="64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027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solidFill>
                  <a:srgbClr val="E47326"/>
                </a:solidFill>
              </a:rPr>
              <a:t>International Master of Science in Fire Safety Engineering – Eulàlia Planas</a:t>
            </a:r>
          </a:p>
        </p:txBody>
      </p:sp>
      <p:sp>
        <p:nvSpPr>
          <p:cNvPr id="9" name="Marcador de título 1"/>
          <p:cNvSpPr txBox="1">
            <a:spLocks/>
          </p:cNvSpPr>
          <p:nvPr userDrawn="1"/>
        </p:nvSpPr>
        <p:spPr>
          <a:xfrm>
            <a:off x="2451947" y="8772"/>
            <a:ext cx="9545543" cy="55421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GB" sz="1400" b="1" noProof="0" dirty="0">
                <a:solidFill>
                  <a:srgbClr val="E47326"/>
                </a:solidFill>
              </a:rPr>
              <a:t>UNIT #</a:t>
            </a:r>
          </a:p>
          <a:p>
            <a:pPr algn="r">
              <a:lnSpc>
                <a:spcPct val="120000"/>
              </a:lnSpc>
            </a:pPr>
            <a:r>
              <a:rPr lang="en-GB" sz="1400" b="0" noProof="0" dirty="0">
                <a:solidFill>
                  <a:srgbClr val="E47326"/>
                </a:solidFill>
              </a:rPr>
              <a:t>Unit title</a:t>
            </a:r>
          </a:p>
        </p:txBody>
      </p:sp>
      <p:pic>
        <p:nvPicPr>
          <p:cNvPr id="10" name="Imagen 3">
            <a:extLst>
              <a:ext uri="{FF2B5EF4-FFF2-40B4-BE49-F238E27FC236}">
                <a16:creationId xmlns:a16="http://schemas.microsoft.com/office/drawing/2014/main" id="{191839AC-D972-4597-8487-F6408DDD35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880" y="-20856"/>
            <a:ext cx="1257172" cy="64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72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2880" y="615031"/>
            <a:ext cx="3932237" cy="910141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 dirty="0"/>
              <a:t>Haga clic para modificar el estilo de título del patrón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38133" y="615031"/>
            <a:ext cx="7459357" cy="530600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82880" y="1525172"/>
            <a:ext cx="3932237" cy="43958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solidFill>
                  <a:srgbClr val="E47326"/>
                </a:solidFill>
              </a:rPr>
              <a:t>International Master of Science in Fire Safety Engineering – Eulàlia Planas</a:t>
            </a:r>
          </a:p>
        </p:txBody>
      </p:sp>
      <p:sp>
        <p:nvSpPr>
          <p:cNvPr id="12" name="Marcador de título 1"/>
          <p:cNvSpPr txBox="1">
            <a:spLocks/>
          </p:cNvSpPr>
          <p:nvPr userDrawn="1"/>
        </p:nvSpPr>
        <p:spPr>
          <a:xfrm>
            <a:off x="2451947" y="8772"/>
            <a:ext cx="9545543" cy="55421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GB" sz="1400" b="1" noProof="0" dirty="0">
                <a:solidFill>
                  <a:srgbClr val="E47326"/>
                </a:solidFill>
              </a:rPr>
              <a:t>UNIT #</a:t>
            </a:r>
          </a:p>
          <a:p>
            <a:pPr algn="r">
              <a:lnSpc>
                <a:spcPct val="120000"/>
              </a:lnSpc>
            </a:pPr>
            <a:r>
              <a:rPr lang="en-GB" sz="1400" b="0" noProof="0" dirty="0">
                <a:solidFill>
                  <a:srgbClr val="E47326"/>
                </a:solidFill>
              </a:rPr>
              <a:t>Unit title</a:t>
            </a:r>
          </a:p>
        </p:txBody>
      </p:sp>
      <p:pic>
        <p:nvPicPr>
          <p:cNvPr id="13" name="Imagen 3">
            <a:extLst>
              <a:ext uri="{FF2B5EF4-FFF2-40B4-BE49-F238E27FC236}">
                <a16:creationId xmlns:a16="http://schemas.microsoft.com/office/drawing/2014/main" id="{10DF2BE9-28BE-46DD-BBE8-99017386D2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880" y="-20856"/>
            <a:ext cx="1257172" cy="64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084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2880" y="615031"/>
            <a:ext cx="3932237" cy="1494418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4666827" y="615031"/>
            <a:ext cx="7330663" cy="530600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82880" y="2109449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solidFill>
                  <a:srgbClr val="E47326"/>
                </a:solidFill>
              </a:rPr>
              <a:t>International Master of Science in Fire Safety Engineering – Eulàlia Planas</a:t>
            </a:r>
          </a:p>
        </p:txBody>
      </p:sp>
      <p:grpSp>
        <p:nvGrpSpPr>
          <p:cNvPr id="9" name="Grupo 8"/>
          <p:cNvGrpSpPr/>
          <p:nvPr userDrawn="1"/>
        </p:nvGrpSpPr>
        <p:grpSpPr>
          <a:xfrm>
            <a:off x="182880" y="8984"/>
            <a:ext cx="1305034" cy="553998"/>
            <a:chOff x="331892" y="0"/>
            <a:chExt cx="1305034" cy="553998"/>
          </a:xfrm>
        </p:grpSpPr>
        <p:sp>
          <p:nvSpPr>
            <p:cNvPr id="10" name="CuadroTexto 9"/>
            <p:cNvSpPr txBox="1"/>
            <p:nvPr userDrawn="1"/>
          </p:nvSpPr>
          <p:spPr>
            <a:xfrm>
              <a:off x="629919" y="0"/>
              <a:ext cx="100700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Wildland Fire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Behavior and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Modelling</a:t>
              </a:r>
            </a:p>
          </p:txBody>
        </p:sp>
        <p:pic>
          <p:nvPicPr>
            <p:cNvPr id="11" name="Imagen 10"/>
            <p:cNvPicPr>
              <a:picLocks noChangeAspect="1"/>
            </p:cNvPicPr>
            <p:nvPr userDrawn="1"/>
          </p:nvPicPr>
          <p:blipFill rotWithShape="1">
            <a:blip r:embed="rId2"/>
            <a:srcRect l="39355" t="2178" r="211" b="8590"/>
            <a:stretch/>
          </p:blipFill>
          <p:spPr>
            <a:xfrm>
              <a:off x="331892" y="52049"/>
              <a:ext cx="345441" cy="449899"/>
            </a:xfrm>
            <a:prstGeom prst="rect">
              <a:avLst/>
            </a:prstGeom>
          </p:spPr>
        </p:pic>
      </p:grpSp>
      <p:sp>
        <p:nvSpPr>
          <p:cNvPr id="12" name="Marcador de título 1"/>
          <p:cNvSpPr txBox="1">
            <a:spLocks/>
          </p:cNvSpPr>
          <p:nvPr userDrawn="1"/>
        </p:nvSpPr>
        <p:spPr>
          <a:xfrm>
            <a:off x="2451947" y="8772"/>
            <a:ext cx="9545543" cy="55421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GB" sz="1400" b="1" noProof="0" dirty="0">
                <a:solidFill>
                  <a:srgbClr val="E47326"/>
                </a:solidFill>
              </a:rPr>
              <a:t>UNIT #</a:t>
            </a:r>
          </a:p>
          <a:p>
            <a:pPr algn="r">
              <a:lnSpc>
                <a:spcPct val="120000"/>
              </a:lnSpc>
            </a:pPr>
            <a:r>
              <a:rPr lang="en-GB" sz="1400" b="0" noProof="0" dirty="0">
                <a:solidFill>
                  <a:srgbClr val="E47326"/>
                </a:solidFill>
              </a:rPr>
              <a:t>Unit title</a:t>
            </a:r>
          </a:p>
        </p:txBody>
      </p:sp>
    </p:spTree>
    <p:extLst>
      <p:ext uri="{BB962C8B-B14F-4D97-AF65-F5344CB8AC3E}">
        <p14:creationId xmlns:p14="http://schemas.microsoft.com/office/powerpoint/2010/main" val="1719450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182880" y="562982"/>
            <a:ext cx="11814610" cy="520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GB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82880" y="1198880"/>
            <a:ext cx="11814610" cy="5093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GB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1147258" y="6505314"/>
            <a:ext cx="850232" cy="2244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E47326"/>
                </a:solidFill>
                <a:latin typeface="Lora" pitchFamily="2" charset="0"/>
              </a:defRPr>
            </a:lvl1pPr>
          </a:lstStyle>
          <a:p>
            <a:fld id="{2EE790B2-E7CD-4CE6-95E7-857C3E0FCB6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16"/>
          <a:stretch/>
        </p:blipFill>
        <p:spPr bwMode="auto">
          <a:xfrm>
            <a:off x="60158" y="6404478"/>
            <a:ext cx="427121" cy="4260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solidFill>
                  <a:srgbClr val="E47326"/>
                </a:solidFill>
              </a:rPr>
              <a:t>International Master of Science in Fire Safety Engineering – Eulàlia Planas</a:t>
            </a:r>
          </a:p>
        </p:txBody>
      </p:sp>
      <p:pic>
        <p:nvPicPr>
          <p:cNvPr id="9" name="Imagen 8" descr="Z:\EEBE\Equip Directiu\Imatge Corporativa\LOGOS EEBE\EEBE-positiu-negre-interior-blanc.png"/>
          <p:cNvPicPr>
            <a:picLocks noChangeAspect="1"/>
          </p:cNvPicPr>
          <p:nvPr userDrawn="1"/>
        </p:nvPicPr>
        <p:blipFill rotWithShape="1">
          <a:blip r:embed="rId1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22"/>
          <a:stretch/>
        </p:blipFill>
        <p:spPr bwMode="auto">
          <a:xfrm>
            <a:off x="487279" y="6360027"/>
            <a:ext cx="2066710" cy="4618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0869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rgbClr val="E473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ocw.mit.edu/courses/6-0001-introduction-to-computer-science-and-programming-in-python-fall-2016/pages/lecture-slides-code/" TargetMode="External"/><Relationship Id="rId5" Type="http://schemas.openxmlformats.org/officeDocument/2006/relationships/hyperlink" Target="https://ocw.mit.edu/help/faq-fair-use/" TargetMode="Externa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ocw.mit.edu/help/faq-fair-use/" TargetMode="External"/><Relationship Id="rId3" Type="http://schemas.openxmlformats.org/officeDocument/2006/relationships/hyperlink" Target="http://fabacademy.org/2020/labs/dassault/students/zina-yonten/assignments/week03/" TargetMode="External"/><Relationship Id="rId7" Type="http://schemas.openxmlformats.org/officeDocument/2006/relationships/hyperlink" Target="http://gis.washington.edu/phurvitz/professional/SSI/datatype.html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qgis.org/en/site/forusers/download.html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3dfirelab/python-intro-course/blob/master/05-GIS.ipynb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Python Course</a:t>
            </a:r>
            <a:br>
              <a:rPr lang="en-US" dirty="0"/>
            </a:br>
            <a:r>
              <a:rPr lang="en-US" dirty="0"/>
              <a:t>GIS-introduction</a:t>
            </a:r>
            <a:endParaRPr lang="en-GB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err="1"/>
              <a:t>Ronan</a:t>
            </a:r>
            <a:r>
              <a:rPr lang="es-ES" dirty="0"/>
              <a:t> Paugam, </a:t>
            </a:r>
            <a:r>
              <a:rPr lang="es-ES" dirty="0" err="1"/>
              <a:t>Eulàlia</a:t>
            </a:r>
            <a:r>
              <a:rPr lang="es-ES" dirty="0"/>
              <a:t> Planas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8634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GIS - Geographic Information System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7284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89CC9-BE56-4DB7-94C9-66C3697FC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Geographic Information System - GIS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00E6D06-4BB5-4CFF-BBFB-FE9B9FFD9639}"/>
              </a:ext>
            </a:extLst>
          </p:cNvPr>
          <p:cNvSpPr txBox="1">
            <a:spLocks/>
          </p:cNvSpPr>
          <p:nvPr/>
        </p:nvSpPr>
        <p:spPr>
          <a:xfrm>
            <a:off x="219263" y="1864248"/>
            <a:ext cx="2760056" cy="31295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2"/>
                </a:solidFill>
              </a:rPr>
              <a:t>“A system for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capturing, storing, checking, integrating,                  manipulating, analyzing and displaying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2"/>
                </a:solidFill>
              </a:rPr>
              <a:t>spatial data</a:t>
            </a:r>
            <a:r>
              <a:rPr lang="en-US" dirty="0"/>
              <a:t>”</a:t>
            </a:r>
          </a:p>
          <a:p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5" name="Picture 2" descr="Service area analysis—Help | Documentation">
            <a:extLst>
              <a:ext uri="{FF2B5EF4-FFF2-40B4-BE49-F238E27FC236}">
                <a16:creationId xmlns:a16="http://schemas.microsoft.com/office/drawing/2014/main" id="{47CFBC50-BBE2-4252-AE10-F3CC3E85B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5074892"/>
            <a:ext cx="1242083" cy="961306"/>
          </a:xfrm>
          <a:prstGeom prst="rect">
            <a:avLst/>
          </a:prstGeom>
          <a:noFill/>
          <a:scene3d>
            <a:camera prst="isometricTop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9">
            <a:extLst>
              <a:ext uri="{FF2B5EF4-FFF2-40B4-BE49-F238E27FC236}">
                <a16:creationId xmlns:a16="http://schemas.microsoft.com/office/drawing/2014/main" id="{A4DFDDD5-FC7D-45CF-B265-144D372CC98D}"/>
              </a:ext>
            </a:extLst>
          </p:cNvPr>
          <p:cNvSpPr/>
          <p:nvPr/>
        </p:nvSpPr>
        <p:spPr>
          <a:xfrm rot="5400000">
            <a:off x="7629525" y="3378723"/>
            <a:ext cx="3486150" cy="609600"/>
          </a:xfrm>
          <a:prstGeom prst="rightArrow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2675E43D-0896-4AC9-A079-B671718F121C}"/>
              </a:ext>
            </a:extLst>
          </p:cNvPr>
          <p:cNvSpPr txBox="1">
            <a:spLocks/>
          </p:cNvSpPr>
          <p:nvPr/>
        </p:nvSpPr>
        <p:spPr>
          <a:xfrm>
            <a:off x="3485147" y="1901669"/>
            <a:ext cx="50292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dirty="0"/>
              <a:t>GIS recreates real world spatial data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dirty="0"/>
              <a:t>as digitized themed data “layers” </a:t>
            </a:r>
            <a:r>
              <a:rPr lang="en-US" sz="2000" dirty="0"/>
              <a:t>(e.g. locations, boundaries, infrastructure, socioeconomic hydrology, land use/cover)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dirty="0"/>
              <a:t>assembled in any combination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dirty="0"/>
              <a:t>and overlaid for analysis</a:t>
            </a:r>
          </a:p>
          <a:p>
            <a:pPr marL="342900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756BA6-EDD8-4D9C-9935-00928E66D9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5" b="4538"/>
          <a:stretch/>
        </p:blipFill>
        <p:spPr>
          <a:xfrm>
            <a:off x="8511360" y="4359797"/>
            <a:ext cx="2080440" cy="5334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AC6514-9D52-4B69-90E6-AF106C2CFE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457" b="22456"/>
          <a:stretch/>
        </p:blipFill>
        <p:spPr>
          <a:xfrm>
            <a:off x="8509051" y="3978797"/>
            <a:ext cx="2080440" cy="5334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61B7D1-31D7-443F-826C-59213D92DB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536" b="43960"/>
          <a:stretch/>
        </p:blipFill>
        <p:spPr>
          <a:xfrm>
            <a:off x="8509051" y="3597797"/>
            <a:ext cx="2080440" cy="4572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261E2-8D8C-4117-B75F-C8A4B4AE66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01" b="58295"/>
          <a:stretch/>
        </p:blipFill>
        <p:spPr>
          <a:xfrm>
            <a:off x="8509051" y="3292997"/>
            <a:ext cx="2080440" cy="4572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C98E0E-F0E7-47FC-95CA-36FF02387B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65" b="72632"/>
          <a:stretch/>
        </p:blipFill>
        <p:spPr>
          <a:xfrm>
            <a:off x="8509051" y="2988198"/>
            <a:ext cx="2080440" cy="457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2F460D-9102-475F-A1AC-FD196FCF00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58" t="16586" r="17401" b="8304"/>
          <a:stretch/>
        </p:blipFill>
        <p:spPr>
          <a:xfrm>
            <a:off x="8514347" y="1616598"/>
            <a:ext cx="1752600" cy="1219200"/>
          </a:xfrm>
          <a:prstGeom prst="rect">
            <a:avLst/>
          </a:prstGeom>
        </p:spPr>
      </p:pic>
      <p:sp>
        <p:nvSpPr>
          <p:cNvPr id="15" name="Right Arrow 22">
            <a:extLst>
              <a:ext uri="{FF2B5EF4-FFF2-40B4-BE49-F238E27FC236}">
                <a16:creationId xmlns:a16="http://schemas.microsoft.com/office/drawing/2014/main" id="{3557AE16-D05E-4F96-90A4-06D1104C81DB}"/>
              </a:ext>
            </a:extLst>
          </p:cNvPr>
          <p:cNvSpPr/>
          <p:nvPr/>
        </p:nvSpPr>
        <p:spPr>
          <a:xfrm rot="5400000">
            <a:off x="9123478" y="2551520"/>
            <a:ext cx="498243" cy="609600"/>
          </a:xfrm>
          <a:prstGeom prst="rightArrow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694C09-8718-4078-8F28-713E6DC97246}"/>
              </a:ext>
            </a:extLst>
          </p:cNvPr>
          <p:cNvSpPr txBox="1"/>
          <p:nvPr/>
        </p:nvSpPr>
        <p:spPr>
          <a:xfrm>
            <a:off x="7924800" y="6031862"/>
            <a:ext cx="426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© source unknown. All rights reserved. This content is excluded from our Creative Commons license. For more information, see </a:t>
            </a:r>
            <a:r>
              <a:rPr lang="en-US" sz="1200" dirty="0">
                <a:hlinkClick r:id="rId5"/>
              </a:rPr>
              <a:t>https://</a:t>
            </a:r>
            <a:r>
              <a:rPr lang="en-US" sz="1200" dirty="0" err="1">
                <a:hlinkClick r:id="rId5"/>
              </a:rPr>
              <a:t>ocw.mit.edu</a:t>
            </a:r>
            <a:r>
              <a:rPr lang="en-US" sz="1200" dirty="0">
                <a:hlinkClick r:id="rId5"/>
              </a:rPr>
              <a:t>/help/</a:t>
            </a:r>
            <a:r>
              <a:rPr lang="en-US" sz="1200" dirty="0" err="1">
                <a:hlinkClick r:id="rId5"/>
              </a:rPr>
              <a:t>faq</a:t>
            </a:r>
            <a:r>
              <a:rPr lang="en-US" sz="1200" dirty="0">
                <a:hlinkClick r:id="rId5"/>
              </a:rPr>
              <a:t>-fair-use/</a:t>
            </a:r>
            <a:endParaRPr lang="en-US" sz="1200" dirty="0"/>
          </a:p>
          <a:p>
            <a:endParaRPr lang="en-US" sz="1200" dirty="0"/>
          </a:p>
        </p:txBody>
      </p:sp>
      <p:pic>
        <p:nvPicPr>
          <p:cNvPr id="19" name="Picture 18">
            <a:hlinkClick r:id="rId6"/>
            <a:extLst>
              <a:ext uri="{FF2B5EF4-FFF2-40B4-BE49-F238E27FC236}">
                <a16:creationId xmlns:a16="http://schemas.microsoft.com/office/drawing/2014/main" id="{F96400D6-A14D-416F-B127-37E4D8A903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68727" y="1059843"/>
            <a:ext cx="1528763" cy="31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02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6EE29-CBA9-432E-A23E-C68664142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GIS: Coordinate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CBD270-81DD-4FDE-A4FC-71594768E8BC}"/>
              </a:ext>
            </a:extLst>
          </p:cNvPr>
          <p:cNvSpPr txBox="1"/>
          <p:nvPr/>
        </p:nvSpPr>
        <p:spPr>
          <a:xfrm>
            <a:off x="532315" y="125963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Geographic Coordinate System (GCS)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angular unit of measure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prime meridian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datum based on a spheroid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C9F68E-D98C-43E6-85DA-737ABDD79A44}"/>
              </a:ext>
            </a:extLst>
          </p:cNvPr>
          <p:cNvGrpSpPr/>
          <p:nvPr/>
        </p:nvGrpSpPr>
        <p:grpSpPr>
          <a:xfrm>
            <a:off x="366712" y="2646021"/>
            <a:ext cx="4798426" cy="2149090"/>
            <a:chOff x="433387" y="2879049"/>
            <a:chExt cx="4798426" cy="2149090"/>
          </a:xfrm>
        </p:grpSpPr>
        <p:pic>
          <p:nvPicPr>
            <p:cNvPr id="1028" name="Picture 4" descr="Geographic vs projected coordinate reference systems - GIS in Python |  Earth Data Science - Earth Lab">
              <a:extLst>
                <a:ext uri="{FF2B5EF4-FFF2-40B4-BE49-F238E27FC236}">
                  <a16:creationId xmlns:a16="http://schemas.microsoft.com/office/drawing/2014/main" id="{9BF19E6D-B315-4072-B709-2CE9441295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8501" y="3034827"/>
              <a:ext cx="1993312" cy="1993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ESA - Earth">
              <a:extLst>
                <a:ext uri="{FF2B5EF4-FFF2-40B4-BE49-F238E27FC236}">
                  <a16:creationId xmlns:a16="http://schemas.microsoft.com/office/drawing/2014/main" id="{65252C11-C03E-496A-8FF0-D7FF49DC2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387" y="2879049"/>
              <a:ext cx="2143303" cy="214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98CE837D-EA4C-4A07-B54F-1729F8C9EBBB}"/>
                </a:ext>
              </a:extLst>
            </p:cNvPr>
            <p:cNvSpPr/>
            <p:nvPr/>
          </p:nvSpPr>
          <p:spPr>
            <a:xfrm>
              <a:off x="2764720" y="3860212"/>
              <a:ext cx="285750" cy="18097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A0EA1B-DCBD-4619-9B6F-DC55EDD3DCEC}"/>
                </a:ext>
              </a:extLst>
            </p:cNvPr>
            <p:cNvSpPr txBox="1"/>
            <p:nvPr/>
          </p:nvSpPr>
          <p:spPr>
            <a:xfrm>
              <a:off x="2576690" y="3490880"/>
              <a:ext cx="7048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GCS</a:t>
              </a:r>
            </a:p>
          </p:txBody>
        </p:sp>
      </p:grpSp>
      <p:pic>
        <p:nvPicPr>
          <p:cNvPr id="1032" name="Picture 8" descr="The same location on a GCS and a PCS">
            <a:extLst>
              <a:ext uri="{FF2B5EF4-FFF2-40B4-BE49-F238E27FC236}">
                <a16:creationId xmlns:a16="http://schemas.microsoft.com/office/drawing/2014/main" id="{F018AFD7-4F5F-4104-875E-A9527EC98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75" y="2147920"/>
            <a:ext cx="4023817" cy="235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2BE1F9-A901-49C7-86AB-066B99210B26}"/>
              </a:ext>
            </a:extLst>
          </p:cNvPr>
          <p:cNvSpPr txBox="1"/>
          <p:nvPr/>
        </p:nvSpPr>
        <p:spPr>
          <a:xfrm>
            <a:off x="6429375" y="1259639"/>
            <a:ext cx="4195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Projected Coordinate Systems (PCS)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3716B4-48E6-4BCF-A51E-326F515F280F}"/>
              </a:ext>
            </a:extLst>
          </p:cNvPr>
          <p:cNvSpPr txBox="1"/>
          <p:nvPr/>
        </p:nvSpPr>
        <p:spPr>
          <a:xfrm>
            <a:off x="6429375" y="1692385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the sphere to the map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D68971-D092-4260-B573-306A51A677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4837" y="5499306"/>
            <a:ext cx="10345236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GCS tells your data where to draw. The PCS tells the map how to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stretch the GCS out flat.</a:t>
            </a:r>
            <a:endParaRPr lang="en-US" altLang="en-US" sz="1600" b="1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Which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GCS you choose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depends on where you are mapping.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Which PCS you use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depends on where you are mapping, but also the nature of your map, for example, should you distort area to preserve angles, or vice versa?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F07A14-8AD8-4279-A05C-6C029CF4F0E0}"/>
              </a:ext>
            </a:extLst>
          </p:cNvPr>
          <p:cNvSpPr txBox="1"/>
          <p:nvPr/>
        </p:nvSpPr>
        <p:spPr>
          <a:xfrm>
            <a:off x="5709355" y="4578311"/>
            <a:ext cx="61847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PCS creates local distortion and affect area, angle and distance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2731E7-3EC7-4241-B83C-59AC0D70422F}"/>
              </a:ext>
            </a:extLst>
          </p:cNvPr>
          <p:cNvSpPr txBox="1"/>
          <p:nvPr/>
        </p:nvSpPr>
        <p:spPr>
          <a:xfrm>
            <a:off x="899804" y="4838754"/>
            <a:ext cx="4167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WGS84</a:t>
            </a:r>
            <a:r>
              <a:rPr lang="en-US" dirty="0"/>
              <a:t> is the most widespread</a:t>
            </a:r>
          </a:p>
        </p:txBody>
      </p:sp>
    </p:spTree>
    <p:extLst>
      <p:ext uri="{BB962C8B-B14F-4D97-AF65-F5344CB8AC3E}">
        <p14:creationId xmlns:p14="http://schemas.microsoft.com/office/powerpoint/2010/main" val="1353270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2052A-5886-4F8B-96F0-E4B351C51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GIS: Coordinate Reference System CRS=GCS+PCS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BDFEF2-78C8-49E9-ACA1-FF6CCB589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975" y="2564010"/>
            <a:ext cx="5204298" cy="2501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85D0F6-B21D-4785-9035-035F3E2D9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75" y="2564745"/>
            <a:ext cx="5204298" cy="2500721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6BBC770F-25ED-4FA0-BEA4-A276A4927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5525" y="5441210"/>
            <a:ext cx="4036682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EPSG 3035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conserve distance in Europe (&lt;1m)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Projection: Lambert Azimuthal Equal Area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400" dirty="0"/>
              <a:t>GCS = WGS84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57FBFCCD-734C-42EA-A890-966900797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018" y="5333489"/>
            <a:ext cx="553068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EPSG 4326:  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grid longitude = -180 to 180 and latitude = -90 to 90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Projection: </a:t>
            </a:r>
            <a:r>
              <a:rPr lang="en-US" sz="1400" dirty="0"/>
              <a:t>Plate </a:t>
            </a:r>
            <a:r>
              <a:rPr lang="en-US" sz="1400" dirty="0" err="1"/>
              <a:t>Carree</a:t>
            </a:r>
            <a:r>
              <a:rPr lang="en-US" sz="1400" dirty="0"/>
              <a:t>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400" dirty="0"/>
              <a:t>GCS = WGS84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used by the GPS system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A0394F-4A19-4C77-98CB-132F64B32F84}"/>
              </a:ext>
            </a:extLst>
          </p:cNvPr>
          <p:cNvSpPr txBox="1"/>
          <p:nvPr/>
        </p:nvSpPr>
        <p:spPr>
          <a:xfrm>
            <a:off x="505840" y="1228080"/>
            <a:ext cx="95695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EPSG</a:t>
            </a:r>
            <a:r>
              <a:rPr lang="en-US" dirty="0"/>
              <a:t>: </a:t>
            </a:r>
          </a:p>
          <a:p>
            <a:r>
              <a:rPr lang="en-US" dirty="0"/>
              <a:t>public registry of geodetic datums, spatial reference systems, Earth ellipsoids, coordinate transformations and related units of measurement, originated by a member of the European Petroleum Survey Group (EPSG) in 1985</a:t>
            </a:r>
          </a:p>
        </p:txBody>
      </p:sp>
    </p:spTree>
    <p:extLst>
      <p:ext uri="{BB962C8B-B14F-4D97-AF65-F5344CB8AC3E}">
        <p14:creationId xmlns:p14="http://schemas.microsoft.com/office/powerpoint/2010/main" val="3200049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2CFC2-A042-4D48-B8E2-02CAFEF11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GIS: Data Representation</a:t>
            </a:r>
          </a:p>
        </p:txBody>
      </p:sp>
      <p:pic>
        <p:nvPicPr>
          <p:cNvPr id="3" name="Picture 2" descr="Vector vs Raster Files - Graphic Design Services">
            <a:extLst>
              <a:ext uri="{FF2B5EF4-FFF2-40B4-BE49-F238E27FC236}">
                <a16:creationId xmlns:a16="http://schemas.microsoft.com/office/drawing/2014/main" id="{A1FA2C2C-0B03-4B21-8CBD-D5B28E38B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58" y="2611263"/>
            <a:ext cx="2819400" cy="163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6302C14-7907-4D67-BDEE-84E3A97500E6}"/>
              </a:ext>
            </a:extLst>
          </p:cNvPr>
          <p:cNvSpPr txBox="1">
            <a:spLocks/>
          </p:cNvSpPr>
          <p:nvPr/>
        </p:nvSpPr>
        <p:spPr>
          <a:xfrm>
            <a:off x="512340" y="1865347"/>
            <a:ext cx="2009775" cy="487362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chemeClr val="tx2"/>
                </a:solidFill>
              </a:rPr>
              <a:t>Vectors</a:t>
            </a:r>
            <a:r>
              <a:rPr lang="en-US" sz="1600" dirty="0">
                <a:solidFill>
                  <a:schemeClr val="tx2"/>
                </a:solidFill>
              </a:rPr>
              <a:t> are composed of coordinates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B2CB56C-DC07-4DCD-9D38-D2E6B4A9CFF5}"/>
              </a:ext>
            </a:extLst>
          </p:cNvPr>
          <p:cNvSpPr txBox="1">
            <a:spLocks/>
          </p:cNvSpPr>
          <p:nvPr/>
        </p:nvSpPr>
        <p:spPr>
          <a:xfrm>
            <a:off x="2293515" y="1895206"/>
            <a:ext cx="1343025" cy="4873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rgbClr val="C00000"/>
                </a:solidFill>
              </a:rPr>
              <a:t>Raster's</a:t>
            </a:r>
            <a:r>
              <a:rPr lang="en-US" sz="1600" dirty="0">
                <a:solidFill>
                  <a:srgbClr val="C00000"/>
                </a:solidFill>
              </a:rPr>
              <a:t> are composed of pixels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53F5B04-A7BA-4717-8CAE-6E52E159DA89}"/>
              </a:ext>
            </a:extLst>
          </p:cNvPr>
          <p:cNvSpPr txBox="1">
            <a:spLocks/>
          </p:cNvSpPr>
          <p:nvPr/>
        </p:nvSpPr>
        <p:spPr>
          <a:xfrm>
            <a:off x="512340" y="4857315"/>
            <a:ext cx="1498870" cy="600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0" dirty="0">
                <a:solidFill>
                  <a:schemeClr val="tx2"/>
                </a:solidFill>
              </a:rPr>
              <a:t>defined borders, e.g. manmade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C8FB7BA-60C2-4275-9370-C288D4BE2A5B}"/>
              </a:ext>
            </a:extLst>
          </p:cNvPr>
          <p:cNvSpPr txBox="1">
            <a:spLocks/>
          </p:cNvSpPr>
          <p:nvPr/>
        </p:nvSpPr>
        <p:spPr>
          <a:xfrm>
            <a:off x="2254914" y="4836718"/>
            <a:ext cx="1591688" cy="600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0" dirty="0">
                <a:solidFill>
                  <a:srgbClr val="C00000"/>
                </a:solidFill>
              </a:rPr>
              <a:t>continuous surface, e.g. environmental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EB14284-0D35-46E0-8F4C-6E213155B7A5}"/>
              </a:ext>
            </a:extLst>
          </p:cNvPr>
          <p:cNvSpPr txBox="1">
            <a:spLocks/>
          </p:cNvSpPr>
          <p:nvPr/>
        </p:nvSpPr>
        <p:spPr>
          <a:xfrm>
            <a:off x="128018" y="4332248"/>
            <a:ext cx="4004148" cy="3960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0" dirty="0"/>
              <a:t>These are often used for variables with: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55D4DD-8597-4B09-93E9-C8B3B391D0F1}"/>
              </a:ext>
            </a:extLst>
          </p:cNvPr>
          <p:cNvSpPr txBox="1"/>
          <p:nvPr/>
        </p:nvSpPr>
        <p:spPr>
          <a:xfrm>
            <a:off x="278006" y="6024801"/>
            <a:ext cx="36231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Image courtesy of </a:t>
            </a:r>
            <a:r>
              <a:rPr lang="en-US" sz="1050" dirty="0">
                <a:hlinkClick r:id="rId3"/>
              </a:rPr>
              <a:t>Zina Yonten</a:t>
            </a:r>
            <a:r>
              <a:rPr lang="en-US" sz="1050" dirty="0"/>
              <a:t>. Used under CC BY-NC.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11BC53B-6FFD-4668-95D6-CDDA6E5FA1A8}"/>
              </a:ext>
            </a:extLst>
          </p:cNvPr>
          <p:cNvGrpSpPr/>
          <p:nvPr/>
        </p:nvGrpSpPr>
        <p:grpSpPr>
          <a:xfrm>
            <a:off x="4782872" y="1853278"/>
            <a:ext cx="7541899" cy="5037145"/>
            <a:chOff x="4782872" y="1853278"/>
            <a:chExt cx="7541899" cy="503714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0BAA311-BA3E-4572-804C-6E50918943C2}"/>
                </a:ext>
              </a:extLst>
            </p:cNvPr>
            <p:cNvGrpSpPr/>
            <p:nvPr/>
          </p:nvGrpSpPr>
          <p:grpSpPr>
            <a:xfrm>
              <a:off x="4782872" y="1853278"/>
              <a:ext cx="7541899" cy="4332064"/>
              <a:chOff x="4782872" y="1853278"/>
              <a:chExt cx="7541899" cy="433206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62E666F2-32C8-4DAF-9675-DED0642F05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82872" y="1853278"/>
                <a:ext cx="3743220" cy="1374322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DDABC6D-1F11-4C12-BD98-0CF9ED8F10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20873" y="4458747"/>
                <a:ext cx="3605218" cy="1251943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AF39791F-413A-4041-93EE-96CA5EDF7E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6334" y="3157428"/>
                <a:ext cx="3767254" cy="1182632"/>
              </a:xfrm>
              <a:prstGeom prst="rect">
                <a:avLst/>
              </a:prstGeom>
            </p:spPr>
          </p:pic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67C0E1F8-9C4D-4870-BE1F-1CCE950CED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81551" y="1972634"/>
                <a:ext cx="3743220" cy="4212708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400" dirty="0"/>
                  <a:t>Geospatial or coordinate data can be represented in two different data formats: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14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14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400" b="1" dirty="0"/>
                  <a:t>Vector</a:t>
                </a:r>
                <a:r>
                  <a:rPr lang="en-US" sz="1400" dirty="0"/>
                  <a:t>: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400" dirty="0"/>
                  <a:t>    e.g. points, lines, and polygons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400" b="1" i="1" dirty="0"/>
                  <a:t>    Fire Font can be stored as polygon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1400" b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400" b="1" dirty="0"/>
                  <a:t>Raster</a:t>
                </a:r>
                <a:r>
                  <a:rPr lang="en-US" sz="1400" dirty="0"/>
                  <a:t>: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400" dirty="0"/>
                  <a:t>    e.g. row and column matrix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400" b="1" i="1" dirty="0"/>
                  <a:t>     Fuel Class Map can be stored as raster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9CCE085-E2FE-43A7-AE47-72C2801FD9C6}"/>
                </a:ext>
              </a:extLst>
            </p:cNvPr>
            <p:cNvSpPr txBox="1"/>
            <p:nvPr/>
          </p:nvSpPr>
          <p:spPr>
            <a:xfrm>
              <a:off x="8421618" y="6151759"/>
              <a:ext cx="387526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Images © </a:t>
              </a:r>
              <a:r>
                <a:rPr lang="en-US" sz="1050" dirty="0">
                  <a:hlinkClick r:id="rId7"/>
                </a:rPr>
                <a:t>University of Washington</a:t>
              </a:r>
              <a:r>
                <a:rPr lang="en-US" sz="1050" dirty="0"/>
                <a:t>. All rights reserved. This content is excluded from our Creative Commons license. For more information, see </a:t>
              </a:r>
              <a:r>
                <a:rPr lang="en-US" sz="1050" dirty="0">
                  <a:hlinkClick r:id="rId8"/>
                </a:rPr>
                <a:t>https://</a:t>
              </a:r>
              <a:r>
                <a:rPr lang="en-US" sz="1050" dirty="0" err="1">
                  <a:hlinkClick r:id="rId8"/>
                </a:rPr>
                <a:t>ocw.mit.edu</a:t>
              </a:r>
              <a:r>
                <a:rPr lang="en-US" sz="1050" dirty="0">
                  <a:hlinkClick r:id="rId8"/>
                </a:rPr>
                <a:t>/help/</a:t>
              </a:r>
              <a:r>
                <a:rPr lang="en-US" sz="1050" dirty="0" err="1">
                  <a:hlinkClick r:id="rId8"/>
                </a:rPr>
                <a:t>faq</a:t>
              </a:r>
              <a:r>
                <a:rPr lang="en-US" sz="1050" dirty="0">
                  <a:hlinkClick r:id="rId8"/>
                </a:rPr>
                <a:t>-fair-use/</a:t>
              </a:r>
              <a:endParaRPr lang="en-US" sz="105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C8730FD-0C10-4377-936E-CB09E6FB3953}"/>
              </a:ext>
            </a:extLst>
          </p:cNvPr>
          <p:cNvSpPr txBox="1"/>
          <p:nvPr/>
        </p:nvSpPr>
        <p:spPr>
          <a:xfrm>
            <a:off x="12770960" y="580429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8B7DED-8995-7941-9745-9234FFE365FF}" type="slidenum">
              <a:rPr lang="en-US" sz="1200" smtClean="0"/>
              <a:t>6</a:t>
            </a:fld>
            <a:endParaRPr 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5811B6-C4F4-4CD3-98A1-720D01691B4D}"/>
              </a:ext>
            </a:extLst>
          </p:cNvPr>
          <p:cNvSpPr txBox="1"/>
          <p:nvPr/>
        </p:nvSpPr>
        <p:spPr>
          <a:xfrm>
            <a:off x="149135" y="1147310"/>
            <a:ext cx="5941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Information can be stored in </a:t>
            </a:r>
            <a:r>
              <a:rPr lang="en-US" b="1" dirty="0"/>
              <a:t>vector</a:t>
            </a:r>
            <a:r>
              <a:rPr lang="en-US" dirty="0"/>
              <a:t> or </a:t>
            </a:r>
            <a:r>
              <a:rPr lang="en-US" b="1" dirty="0"/>
              <a:t>raster</a:t>
            </a:r>
            <a:r>
              <a:rPr lang="en-US" dirty="0"/>
              <a:t> format.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AE4678F-67D1-4A40-A82B-6C07CC04BABF}"/>
              </a:ext>
            </a:extLst>
          </p:cNvPr>
          <p:cNvCxnSpPr/>
          <p:nvPr/>
        </p:nvCxnSpPr>
        <p:spPr>
          <a:xfrm>
            <a:off x="4416357" y="2027753"/>
            <a:ext cx="68094" cy="32154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23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2806F-C1E1-43BF-926B-5B2E99B4D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GIS: Software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8699A90-50C8-44AA-AE8A-0CD0B7B9A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066823"/>
              </p:ext>
            </p:extLst>
          </p:nvPr>
        </p:nvGraphicFramePr>
        <p:xfrm>
          <a:off x="182880" y="1647825"/>
          <a:ext cx="8229600" cy="2888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641790929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1317863542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3251713719"/>
                    </a:ext>
                  </a:extLst>
                </a:gridCol>
              </a:tblGrid>
              <a:tr h="48185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Type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Analysis Power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Example(s)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92713215"/>
                  </a:ext>
                </a:extLst>
              </a:tr>
              <a:tr h="56280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/>
                        <a:t>Geobrowser</a:t>
                      </a:r>
                      <a:endParaRPr lang="en-US" sz="1400" b="1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Weak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(mainly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</a:rPr>
                        <a:t> only to display data)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Google</a:t>
                      </a:r>
                      <a:r>
                        <a:rPr lang="en-US" sz="1400" baseline="0" dirty="0"/>
                        <a:t> Maps, Google Earth, </a:t>
                      </a:r>
                    </a:p>
                    <a:p>
                      <a:pPr algn="ctr"/>
                      <a:r>
                        <a:rPr lang="en-US" sz="1400" baseline="0" dirty="0"/>
                        <a:t>Apple Maps, Waze, etc.</a:t>
                      </a:r>
                      <a:endParaRPr lang="en-US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420400674"/>
                  </a:ext>
                </a:extLst>
              </a:tr>
              <a:tr h="56280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Web-based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Medium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(able to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</a:rPr>
                        <a:t>upload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 additional data, customize display, and perform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</a:rPr>
                        <a:t> basic analyses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Carto, </a:t>
                      </a:r>
                      <a:r>
                        <a:rPr lang="en-US" sz="1400" baseline="0" dirty="0"/>
                        <a:t>ArcGIS Online, </a:t>
                      </a:r>
                      <a:r>
                        <a:rPr lang="en-US" sz="1400" dirty="0" err="1"/>
                        <a:t>Mapbox</a:t>
                      </a:r>
                      <a:r>
                        <a:rPr lang="en-US" sz="1400" dirty="0"/>
                        <a:t>,</a:t>
                      </a:r>
                      <a:r>
                        <a:rPr lang="en-US" sz="1400" baseline="0" dirty="0"/>
                        <a:t> Google </a:t>
                      </a:r>
                      <a:r>
                        <a:rPr lang="en-US" sz="1400" baseline="0" dirty="0" err="1"/>
                        <a:t>MyMaps</a:t>
                      </a:r>
                      <a:r>
                        <a:rPr lang="en-US" sz="1400" baseline="0" dirty="0"/>
                        <a:t>, etc.</a:t>
                      </a:r>
                      <a:endParaRPr lang="en-US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732382185"/>
                  </a:ext>
                </a:extLst>
              </a:tr>
              <a:tr h="48185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Desktop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Strong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(installed locally,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</a:rPr>
                        <a:t> provides full control of map creation, and perform advanced analyses)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ArcGIS Pro</a:t>
                      </a:r>
                    </a:p>
                    <a:p>
                      <a:pPr algn="ctr"/>
                      <a:r>
                        <a:rPr lang="en-US" sz="1400" b="1" dirty="0"/>
                        <a:t>QGIS</a:t>
                      </a:r>
                    </a:p>
                    <a:p>
                      <a:pPr algn="ctr"/>
                      <a:r>
                        <a:rPr lang="en-US" sz="1400" b="1" dirty="0" err="1"/>
                        <a:t>Pyhton</a:t>
                      </a:r>
                      <a:r>
                        <a:rPr lang="en-US" sz="1400" b="1" dirty="0"/>
                        <a:t> </a:t>
                      </a:r>
                      <a:r>
                        <a:rPr lang="en-US" sz="1400" b="1" dirty="0" err="1"/>
                        <a:t>librairy</a:t>
                      </a:r>
                      <a:endParaRPr lang="en-US" sz="1400" b="1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698921572"/>
                  </a:ext>
                </a:extLst>
              </a:tr>
            </a:tbl>
          </a:graphicData>
        </a:graphic>
      </p:graphicFrame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06EDC647-BA27-408D-B70E-79ACC74538FC}"/>
              </a:ext>
            </a:extLst>
          </p:cNvPr>
          <p:cNvSpPr txBox="1">
            <a:spLocks/>
          </p:cNvSpPr>
          <p:nvPr/>
        </p:nvSpPr>
        <p:spPr>
          <a:xfrm>
            <a:off x="714376" y="5045074"/>
            <a:ext cx="5020866" cy="15113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Free, open-source tool</a:t>
            </a:r>
          </a:p>
          <a:p>
            <a:r>
              <a:rPr lang="en-US" sz="1600" dirty="0"/>
              <a:t>Runs on any operating system</a:t>
            </a:r>
          </a:p>
          <a:p>
            <a:r>
              <a:rPr lang="en-US" sz="1600" dirty="0"/>
              <a:t>Smaller program that will not affect performance of your computer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99FB07-1C50-4879-A6E6-137B4E4BB163}"/>
              </a:ext>
            </a:extLst>
          </p:cNvPr>
          <p:cNvSpPr txBox="1"/>
          <p:nvPr/>
        </p:nvSpPr>
        <p:spPr>
          <a:xfrm>
            <a:off x="4516755" y="4988600"/>
            <a:ext cx="6096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Many available tools, but lacking some for specific functions, such as network analysis (i.e. routing) and spatial 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Basic tutorials by QGIS developers and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Tools can be developed by anyone so performance and documentation is inconsistent.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Support via forums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903249-383A-423A-A674-36AAD621301E}"/>
              </a:ext>
            </a:extLst>
          </p:cNvPr>
          <p:cNvSpPr txBox="1"/>
          <p:nvPr/>
        </p:nvSpPr>
        <p:spPr>
          <a:xfrm>
            <a:off x="182880" y="4675742"/>
            <a:ext cx="811441" cy="36933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QGIS:</a:t>
            </a:r>
          </a:p>
        </p:txBody>
      </p:sp>
      <p:pic>
        <p:nvPicPr>
          <p:cNvPr id="9" name="Picture 8">
            <a:hlinkClick r:id="rId2"/>
            <a:extLst>
              <a:ext uri="{FF2B5EF4-FFF2-40B4-BE49-F238E27FC236}">
                <a16:creationId xmlns:a16="http://schemas.microsoft.com/office/drawing/2014/main" id="{1DA79BC4-CD41-4CA8-B2AD-972414034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4215" y="2711175"/>
            <a:ext cx="3343275" cy="91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700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7BAB3-CE48-4963-867C-406907B3D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B88F76-0759-4D3A-B2E3-F4B9F1230CBD}"/>
              </a:ext>
            </a:extLst>
          </p:cNvPr>
          <p:cNvSpPr txBox="1"/>
          <p:nvPr/>
        </p:nvSpPr>
        <p:spPr>
          <a:xfrm flipH="1">
            <a:off x="1248697" y="1070840"/>
            <a:ext cx="901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Here</a:t>
            </a:r>
            <a:r>
              <a:rPr lang="en-US" dirty="0"/>
              <a:t> you have a series of example showing  basic example of GIS task in </a:t>
            </a:r>
            <a:r>
              <a:rPr lang="en-US" dirty="0" err="1"/>
              <a:t>pyhton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C38E1-CC91-4E15-8B4F-4FB3F477F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147" y="1542426"/>
            <a:ext cx="6957705" cy="477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876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o 2">
      <a:majorFont>
        <a:latin typeface="Lora Medium"/>
        <a:ea typeface=""/>
        <a:cs typeface=""/>
      </a:majorFont>
      <a:minorFont>
        <a:latin typeface="Lo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7351</TotalTime>
  <Words>648</Words>
  <Application>Microsoft Office PowerPoint</Application>
  <PresentationFormat>Widescreen</PresentationFormat>
  <Paragraphs>86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Calibri</vt:lpstr>
      <vt:lpstr>Courier New</vt:lpstr>
      <vt:lpstr>Lora</vt:lpstr>
      <vt:lpstr>Lora Medium</vt:lpstr>
      <vt:lpstr>Lora SemiBold</vt:lpstr>
      <vt:lpstr>Segoe UI Light</vt:lpstr>
      <vt:lpstr>Wingdings</vt:lpstr>
      <vt:lpstr>Tema de Office</vt:lpstr>
      <vt:lpstr>Python Course GIS-introduction</vt:lpstr>
      <vt:lpstr>GIS - Geographic Information System</vt:lpstr>
      <vt:lpstr>Geographic Information System - GIS</vt:lpstr>
      <vt:lpstr>GIS: Coordinate System</vt:lpstr>
      <vt:lpstr>GIS: Coordinate Reference System CRS=GCS+PCS</vt:lpstr>
      <vt:lpstr>GIS: Data Representation</vt:lpstr>
      <vt:lpstr>GIS: Software</vt:lpstr>
      <vt:lpstr>Practical</vt:lpstr>
    </vt:vector>
  </TitlesOfParts>
  <Company>UPC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Eulalia Planas</dc:creator>
  <cp:lastModifiedBy>paugam</cp:lastModifiedBy>
  <cp:revision>171</cp:revision>
  <dcterms:created xsi:type="dcterms:W3CDTF">2023-07-10T15:48:58Z</dcterms:created>
  <dcterms:modified xsi:type="dcterms:W3CDTF">2024-09-06T17:08:00Z</dcterms:modified>
</cp:coreProperties>
</file>